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7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8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9.xml" ContentType="application/vnd.openxmlformats-officedocument.presentationml.notesSlide+xml"/>
  <Override PartName="/ppt/comments/comment4.xml" ContentType="application/vnd.openxmlformats-officedocument.presentationml.comment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omments/comment5.xml" ContentType="application/vnd.openxmlformats-officedocument.presentationml.comments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0" r:id="rId2"/>
  </p:sldMasterIdLst>
  <p:notesMasterIdLst>
    <p:notesMasterId r:id="rId17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70" r:id="rId13"/>
    <p:sldId id="267" r:id="rId14"/>
    <p:sldId id="268" r:id="rId15"/>
    <p:sldId id="269" r:id="rId16"/>
  </p:sldIdLst>
  <p:sldSz cx="12192000" cy="6858000"/>
  <p:notesSz cx="6858000" cy="9144000"/>
  <p:embeddedFontLst>
    <p:embeddedFont>
      <p:font typeface="Arial Narrow" panose="020B0606020202030204" pitchFamily="34" charset="0"/>
      <p:regular r:id="rId18"/>
      <p:bold r:id="rId19"/>
      <p:italic r:id="rId20"/>
      <p:boldItalic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6" roundtripDataSignature="AMtx7mhWOeJbknBUFkhltud+eazPaeYcQQ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Bibiana Arias Valencia" initials="" lastIdx="1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138" y="2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1.fntdata"/><Relationship Id="rId26" Type="http://customschemas.google.com/relationships/presentationmetadata" Target="metadata"/><Relationship Id="rId3" Type="http://schemas.openxmlformats.org/officeDocument/2006/relationships/slide" Target="slides/slide1.xml"/><Relationship Id="rId21" Type="http://schemas.openxmlformats.org/officeDocument/2006/relationships/font" Target="fonts/font4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3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7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6.fntdata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font" Target="fonts/font2.fntdata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5.fntdata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9-04-02T16:17:05.040" idx="2">
    <p:pos x="6790" y="780"/>
    <p:text>Por favor conservar los dos colores para el título</p:text>
    <p:extLst>
      <p:ext uri="{C676402C-5697-4E1C-873F-D02D1690AC5C}">
        <p15:threadingInfo xmlns:p15="http://schemas.microsoft.com/office/powerpoint/2012/main" timeZoneBias="0"/>
      </p:ext>
      <p:ext uri="http://customooxmlschemas.google.com/">
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ommentPostId="AAAAR7oQF-g"/>
      </p:ext>
    </p:extLst>
  </p:cm>
  <p:cm authorId="0" dt="2019-04-02T16:20:12.849" idx="1">
    <p:pos x="5214" y="2201"/>
    <p:text>Para los cuerpos de texto resaltar palabras o frases importantes</p:text>
    <p:extLst>
      <p:ext uri="{C676402C-5697-4E1C-873F-D02D1690AC5C}">
        <p15:threadingInfo xmlns:p15="http://schemas.microsoft.com/office/powerpoint/2012/main" timeZoneBias="0"/>
      </p:ext>
      <p:ext uri="http://customooxmlschemas.google.com/">
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ommentPostId="AAAAR7oQF-k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9-04-02T16:17:05.040" idx="3">
    <p:pos x="6790" y="780"/>
    <p:text>Por favor conservar los dos colores para el título</p:text>
    <p:extLst>
      <p:ext uri="{C676402C-5697-4E1C-873F-D02D1690AC5C}">
        <p15:threadingInfo xmlns:p15="http://schemas.microsoft.com/office/powerpoint/2012/main" timeZoneBias="0"/>
      </p:ext>
      <p:ext uri="http://customooxmlschemas.google.com/">
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ommentPostId="AAAAR7oQF-Q"/>
      </p:ext>
    </p:extLst>
  </p:cm>
  <p:cm authorId="0" dt="2019-04-02T16:20:12.849" idx="4">
    <p:pos x="5214" y="2201"/>
    <p:text>Para los cuerpos de texto resaltar palabras o frases importantes</p:text>
    <p:extLst>
      <p:ext uri="{C676402C-5697-4E1C-873F-D02D1690AC5C}">
        <p15:threadingInfo xmlns:p15="http://schemas.microsoft.com/office/powerpoint/2012/main" timeZoneBias="0"/>
      </p:ext>
      <p:ext uri="http://customooxmlschemas.google.com/">
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ommentPostId="AAAAR7ZigZg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9-04-02T16:17:05.040" idx="6">
    <p:pos x="6790" y="780"/>
    <p:text>Por favor conservar los dos colores para el título</p:text>
    <p:extLst>
      <p:ext uri="{C676402C-5697-4E1C-873F-D02D1690AC5C}">
        <p15:threadingInfo xmlns:p15="http://schemas.microsoft.com/office/powerpoint/2012/main" timeZoneBias="0"/>
      </p:ext>
      <p:ext uri="http://customooxmlschemas.google.com/">
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ommentPostId="AAAAR7ZigZk"/>
      </p:ext>
    </p:extLst>
  </p:cm>
  <p:cm authorId="0" dt="2019-04-02T16:20:12.849" idx="5">
    <p:pos x="5214" y="2201"/>
    <p:text>Para los cuerpos de texto resaltar palabras o frases importantes</p:text>
    <p:extLst>
      <p:ext uri="{C676402C-5697-4E1C-873F-D02D1690AC5C}">
        <p15:threadingInfo xmlns:p15="http://schemas.microsoft.com/office/powerpoint/2012/main" timeZoneBias="0"/>
      </p:ext>
      <p:ext uri="http://customooxmlschemas.google.com/">
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ommentPostId="AAAAR7oQF-c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9-04-02T16:17:05.040" idx="7">
    <p:pos x="6790" y="780"/>
    <p:text>Por favor conservar los dos colores para el título</p:text>
    <p:extLst>
      <p:ext uri="{C676402C-5697-4E1C-873F-D02D1690AC5C}">
        <p15:threadingInfo xmlns:p15="http://schemas.microsoft.com/office/powerpoint/2012/main" timeZoneBias="0"/>
      </p:ext>
      <p:ext uri="http://customooxmlschemas.google.com/">
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ommentPostId="AAAAR7oQF-Y"/>
      </p:ext>
    </p:extLst>
  </p:cm>
  <p:cm authorId="0" dt="2019-04-02T16:20:12.849" idx="8">
    <p:pos x="5214" y="2201"/>
    <p:text>Para los cuerpos de texto resaltar palabras o frases importantes</p:text>
    <p:extLst>
      <p:ext uri="{C676402C-5697-4E1C-873F-D02D1690AC5C}">
        <p15:threadingInfo xmlns:p15="http://schemas.microsoft.com/office/powerpoint/2012/main" timeZoneBias="0"/>
      </p:ext>
      <p:ext uri="http://customooxmlschemas.google.com/">
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ommentPostId="AAAAR7ZigZo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9-04-02T16:17:05.040" idx="9">
    <p:pos x="6790" y="780"/>
    <p:text>Por favor conservar los dos colores para el título</p:text>
    <p:extLst>
      <p:ext uri="{C676402C-5697-4E1C-873F-D02D1690AC5C}">
        <p15:threadingInfo xmlns:p15="http://schemas.microsoft.com/office/powerpoint/2012/main" timeZoneBias="0"/>
      </p:ext>
      <p:ext uri="http://customooxmlschemas.google.com/">
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ommentPostId="AAAAR7oQF-U"/>
      </p:ext>
    </p:extLst>
  </p:cm>
  <p:cm authorId="0" dt="2019-04-02T16:20:12.849" idx="10">
    <p:pos x="5214" y="2201"/>
    <p:text>Para los cuerpos de texto resaltar palabras o frases importantes</p:text>
    <p:extLst>
      <p:ext uri="{C676402C-5697-4E1C-873F-D02D1690AC5C}">
        <p15:threadingInfo xmlns:p15="http://schemas.microsoft.com/office/powerpoint/2012/main" timeZoneBias="0"/>
      </p:ext>
      <p:ext uri="http://customooxmlschemas.google.com/">
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ommentPostId="AAAAR7ZigZc"/>
      </p:ext>
    </p:extLst>
  </p:cm>
</p:cmLst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17918850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389805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974375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370199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140147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93908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832047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029881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0449897530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g10449897530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124925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007214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075784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251813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108274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06971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7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8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8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9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29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3" name="Google Shape;93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3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9" name="Google Shape;99;p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3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1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31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p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3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1" name="Google Shape;111;p32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2" name="Google Shape;112;p3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3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33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33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18" name="Google Shape;118;p33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9" name="Google Shape;119;p33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20" name="Google Shape;120;p33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3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3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3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3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3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3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35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32" name="Google Shape;132;p35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33" name="Google Shape;133;p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" name="Google Shape;18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3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36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139" name="Google Shape;139;p36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40" name="Google Shape;140;p3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3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3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37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6" name="Google Shape;146;p3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3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3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8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38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2" name="Google Shape;152;p3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3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3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0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0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4" name="Google Shape;24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1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1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22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3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3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23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23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23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5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25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6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6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Google Shape;10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platzi.com/blog/elementos-de-un-videojuego/" TargetMode="External"/><Relationship Id="rId3" Type="http://schemas.openxmlformats.org/officeDocument/2006/relationships/hyperlink" Target="https://www.pantallasamigas.net/ciberbullying/" TargetMode="External"/><Relationship Id="rId7" Type="http://schemas.openxmlformats.org/officeDocument/2006/relationships/hyperlink" Target="http://www.peremarques.net/habilweb2.htm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://www3.gobiernodecanarias.org/medusa/ecoescuela/seguridad/riesgos-asociados-al-uso-de-las-tecnologias/ciberadiccion/" TargetMode="External"/><Relationship Id="rId5" Type="http://schemas.openxmlformats.org/officeDocument/2006/relationships/hyperlink" Target="https://es.slideshare.net/mariapaola1975/manual-scratch-8678551" TargetMode="External"/><Relationship Id="rId10" Type="http://schemas.openxmlformats.org/officeDocument/2006/relationships/comments" Target="../comments/comment5.xml"/><Relationship Id="rId4" Type="http://schemas.openxmlformats.org/officeDocument/2006/relationships/hyperlink" Target="https://es.godaddy.com/blog/que-es-el-phishing-y-que-tipos-existen/#:~:text=%C2%BFQu%C3%A9%20es%20phishing%3F,los%20usuarios%20de%20forma%20fraudulenta." TargetMode="External"/><Relationship Id="rId9" Type="http://schemas.openxmlformats.org/officeDocument/2006/relationships/hyperlink" Target="https://edu.gcfglobal.org/es/seguridad-en-internet/que-es-la-seguridad-en-internet/1/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ilarysucelular.com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comments" Target="../comments/comment1.xml"/><Relationship Id="rId5" Type="http://schemas.openxmlformats.org/officeDocument/2006/relationships/hyperlink" Target="https://appadvice.com/app/robotos-internet-countdown/1114105751" TargetMode="External"/><Relationship Id="rId4" Type="http://schemas.openxmlformats.org/officeDocument/2006/relationships/hyperlink" Target="https://www.pantallasamigas.net/smartprivial-trivial-para-el-manejo-inteligente-de-la-privacidad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3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4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"/>
          <p:cNvSpPr/>
          <p:nvPr/>
        </p:nvSpPr>
        <p:spPr>
          <a:xfrm>
            <a:off x="4321175" y="5008563"/>
            <a:ext cx="3549650" cy="3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Arial"/>
              <a:buNone/>
            </a:pPr>
            <a:r>
              <a:rPr lang="es-ES" sz="800" b="1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Código: GCO-FR-03                                                                                                             Versión 8</a:t>
            </a:r>
            <a:endParaRPr sz="8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0"/>
          <p:cNvSpPr/>
          <p:nvPr/>
        </p:nvSpPr>
        <p:spPr>
          <a:xfrm>
            <a:off x="4359550" y="776163"/>
            <a:ext cx="51609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99A3"/>
              </a:buClr>
              <a:buSzPts val="4000"/>
              <a:buFont typeface="Arial"/>
              <a:buNone/>
            </a:pPr>
            <a:r>
              <a:rPr lang="es-ES" sz="4000" b="1" i="0" u="none" strike="noStrike" cap="none" dirty="0">
                <a:solidFill>
                  <a:srgbClr val="2A99A3"/>
                </a:solidFill>
                <a:latin typeface="Arial Narrow"/>
                <a:ea typeface="Arial Narrow"/>
                <a:cs typeface="Arial Narrow"/>
                <a:sym typeface="Arial Narrow"/>
              </a:rPr>
              <a:t>Matriz de requerimientos</a:t>
            </a:r>
            <a:endParaRPr sz="4000" b="1" i="0" u="none" strike="noStrike" cap="none" dirty="0">
              <a:solidFill>
                <a:srgbClr val="2A99A3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99A3"/>
              </a:buClr>
              <a:buSzPts val="4000"/>
              <a:buFont typeface="Arial"/>
              <a:buNone/>
            </a:pPr>
            <a:endParaRPr sz="4000" b="1" dirty="0">
              <a:solidFill>
                <a:srgbClr val="2A99A3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99A3"/>
              </a:buClr>
              <a:buSzPts val="4000"/>
              <a:buFont typeface="Arial"/>
              <a:buNone/>
            </a:pPr>
            <a:endParaRPr sz="4000" b="1" dirty="0">
              <a:solidFill>
                <a:srgbClr val="2A99A3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 b="1" dirty="0" err="1">
                <a:solidFill>
                  <a:srgbClr val="FFFFFF"/>
                </a:solidFill>
              </a:rPr>
              <a:t>Macroprocesos</a:t>
            </a:r>
            <a:endParaRPr sz="1000" b="1" dirty="0">
              <a:solidFill>
                <a:srgbClr val="FFFFFF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 b="1" dirty="0">
                <a:solidFill>
                  <a:srgbClr val="FFFFFF"/>
                </a:solidFill>
              </a:rPr>
              <a:t>Subprocesos</a:t>
            </a:r>
            <a:endParaRPr sz="1000" b="1" dirty="0">
              <a:solidFill>
                <a:srgbClr val="FFFFFF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 b="1" dirty="0">
                <a:solidFill>
                  <a:srgbClr val="FFFFFF"/>
                </a:solidFill>
              </a:rPr>
              <a:t>REQUISITOS FUNCIONALES</a:t>
            </a:r>
            <a:endParaRPr sz="1000" b="1" dirty="0">
              <a:solidFill>
                <a:srgbClr val="FFFFFF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 b="1" dirty="0">
                <a:solidFill>
                  <a:srgbClr val="FFFFFF"/>
                </a:solidFill>
              </a:rPr>
              <a:t>Prioridad</a:t>
            </a:r>
            <a:endParaRPr sz="1000" b="1" dirty="0">
              <a:solidFill>
                <a:srgbClr val="FFFFFF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 b="1" dirty="0">
                <a:solidFill>
                  <a:srgbClr val="FFFFFF"/>
                </a:solidFill>
              </a:rPr>
              <a:t>REQUISITOS DE INFORMACIÓN</a:t>
            </a:r>
            <a:endParaRPr sz="1000" b="1" dirty="0">
              <a:solidFill>
                <a:srgbClr val="FFFFFF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 b="1" dirty="0">
                <a:solidFill>
                  <a:srgbClr val="FFFFFF"/>
                </a:solidFill>
              </a:rPr>
              <a:t>Nro.</a:t>
            </a:r>
            <a:endParaRPr sz="1000" b="1" dirty="0">
              <a:solidFill>
                <a:srgbClr val="FFFFFF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99A3"/>
              </a:buClr>
              <a:buSzPts val="4000"/>
              <a:buFont typeface="Arial"/>
              <a:buNone/>
            </a:pPr>
            <a:endParaRPr sz="4000" b="1" dirty="0">
              <a:solidFill>
                <a:srgbClr val="2A99A3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99A3"/>
              </a:buClr>
              <a:buSzPts val="4000"/>
              <a:buFont typeface="Arial"/>
              <a:buNone/>
            </a:pPr>
            <a:endParaRPr sz="1000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3281584"/>
              </p:ext>
            </p:extLst>
          </p:nvPr>
        </p:nvGraphicFramePr>
        <p:xfrm>
          <a:off x="1193075" y="2595155"/>
          <a:ext cx="10526486" cy="2035875"/>
        </p:xfrm>
        <a:graphic>
          <a:graphicData uri="http://schemas.openxmlformats.org/drawingml/2006/table">
            <a:tbl>
              <a:tblPr/>
              <a:tblGrid>
                <a:gridCol w="901631"/>
                <a:gridCol w="708231"/>
                <a:gridCol w="347033"/>
                <a:gridCol w="3151626"/>
                <a:gridCol w="439103"/>
                <a:gridCol w="389527"/>
                <a:gridCol w="4589335"/>
              </a:tblGrid>
              <a:tr h="156605">
                <a:tc>
                  <a:txBody>
                    <a:bodyPr/>
                    <a:lstStyle/>
                    <a:p>
                      <a:pPr rtl="0" fontAlgn="b"/>
                      <a:endParaRPr lang="es-CO" sz="1000" dirty="0">
                        <a:effectLst/>
                      </a:endParaRPr>
                    </a:p>
                  </a:txBody>
                  <a:tcPr marL="21229" marR="21229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s-CO" sz="1000">
                        <a:effectLst/>
                      </a:endParaRPr>
                    </a:p>
                  </a:txBody>
                  <a:tcPr marL="21229" marR="21229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s-CO" sz="1000">
                        <a:effectLst/>
                      </a:endParaRPr>
                    </a:p>
                  </a:txBody>
                  <a:tcPr marL="21229" marR="21229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s-CO" sz="1000">
                        <a:effectLst/>
                      </a:endParaRPr>
                    </a:p>
                  </a:txBody>
                  <a:tcPr marL="21229" marR="21229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s-CO" sz="1000">
                        <a:effectLst/>
                      </a:endParaRPr>
                    </a:p>
                  </a:txBody>
                  <a:tcPr marL="21229" marR="21229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s-CO" sz="1000">
                        <a:effectLst/>
                      </a:endParaRPr>
                    </a:p>
                  </a:txBody>
                  <a:tcPr marL="21229" marR="21229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s-CO" sz="1000">
                        <a:effectLst/>
                      </a:endParaRPr>
                    </a:p>
                  </a:txBody>
                  <a:tcPr marL="21229" marR="21229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6605"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es-CO" sz="1000" b="1">
                          <a:solidFill>
                            <a:srgbClr val="FFFFFF"/>
                          </a:solidFill>
                          <a:effectLst/>
                        </a:rPr>
                        <a:t>Macroprocesos</a:t>
                      </a:r>
                    </a:p>
                  </a:txBody>
                  <a:tcPr marL="21229" marR="21229" marT="0" marB="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78D8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es-CO" sz="1000" b="1" dirty="0">
                          <a:solidFill>
                            <a:srgbClr val="FFFFFF"/>
                          </a:solidFill>
                          <a:effectLst/>
                        </a:rPr>
                        <a:t>Subprocesos</a:t>
                      </a:r>
                    </a:p>
                  </a:txBody>
                  <a:tcPr marL="21229" marR="21229" marT="0" marB="0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78D8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rtl="0" fontAlgn="b"/>
                      <a:r>
                        <a:rPr lang="es-CO" sz="1000" b="1">
                          <a:solidFill>
                            <a:srgbClr val="FFFFFF"/>
                          </a:solidFill>
                          <a:effectLst/>
                        </a:rPr>
                        <a:t>REQUISITOS FUNCIONALES</a:t>
                      </a:r>
                    </a:p>
                  </a:txBody>
                  <a:tcPr marL="21229" marR="21229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78D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es-CO" sz="1000" b="1">
                          <a:solidFill>
                            <a:srgbClr val="FFFFFF"/>
                          </a:solidFill>
                          <a:effectLst/>
                        </a:rPr>
                        <a:t>Prioridad</a:t>
                      </a:r>
                    </a:p>
                  </a:txBody>
                  <a:tcPr marL="21229" marR="21229" marT="0" marB="0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78D8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rtl="0" fontAlgn="b"/>
                      <a:r>
                        <a:rPr lang="es-CO" sz="1000" b="1">
                          <a:solidFill>
                            <a:srgbClr val="FFFFFF"/>
                          </a:solidFill>
                          <a:effectLst/>
                        </a:rPr>
                        <a:t>REQUISITOS DE INFORMACIÓN</a:t>
                      </a:r>
                    </a:p>
                  </a:txBody>
                  <a:tcPr marL="21229" marR="21229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78D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</a:tr>
              <a:tr h="156605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000" b="1">
                          <a:solidFill>
                            <a:srgbClr val="FFFFFF"/>
                          </a:solidFill>
                          <a:effectLst/>
                        </a:rPr>
                        <a:t>Nro.</a:t>
                      </a:r>
                    </a:p>
                  </a:txBody>
                  <a:tcPr marL="21229" marR="21229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000" b="1">
                          <a:solidFill>
                            <a:srgbClr val="FFFFFF"/>
                          </a:solidFill>
                          <a:effectLst/>
                        </a:rPr>
                        <a:t>Descripción</a:t>
                      </a:r>
                    </a:p>
                  </a:txBody>
                  <a:tcPr marL="21229" marR="21229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78D8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000" b="1">
                          <a:solidFill>
                            <a:srgbClr val="FFFFFF"/>
                          </a:solidFill>
                          <a:effectLst/>
                        </a:rPr>
                        <a:t>Nro.</a:t>
                      </a:r>
                    </a:p>
                  </a:txBody>
                  <a:tcPr marL="21229" marR="21229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CO" sz="1000" b="1">
                          <a:solidFill>
                            <a:srgbClr val="FFFFFF"/>
                          </a:solidFill>
                          <a:effectLst/>
                        </a:rPr>
                        <a:t>Descripción</a:t>
                      </a:r>
                    </a:p>
                  </a:txBody>
                  <a:tcPr marL="21229" marR="21229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C78D8"/>
                    </a:solidFill>
                  </a:tcPr>
                </a:tc>
              </a:tr>
              <a:tr h="313212">
                <a:tc rowSpan="5">
                  <a:txBody>
                    <a:bodyPr/>
                    <a:lstStyle/>
                    <a:p>
                      <a:pPr algn="ctr" rtl="0" fontAlgn="ctr"/>
                      <a:r>
                        <a:rPr lang="es-CO" sz="1200" b="1">
                          <a:effectLst/>
                          <a:latin typeface="Roboto"/>
                        </a:rPr>
                        <a:t>Gestionar</a:t>
                      </a:r>
                    </a:p>
                  </a:txBody>
                  <a:tcPr marL="21229" marR="21229" marT="0" marB="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rtl="0" fontAlgn="ctr"/>
                      <a:r>
                        <a:rPr lang="es-CO" sz="1000" b="1" dirty="0">
                          <a:effectLst/>
                        </a:rPr>
                        <a:t>Usuario</a:t>
                      </a:r>
                    </a:p>
                  </a:txBody>
                  <a:tcPr marL="21229" marR="21229" marT="0" marB="0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s-CO" sz="1000" b="1" dirty="0">
                          <a:effectLst/>
                        </a:rPr>
                        <a:t>RF 1.1</a:t>
                      </a:r>
                    </a:p>
                  </a:txBody>
                  <a:tcPr marL="21229" marR="21229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s-419" sz="1000" dirty="0">
                          <a:effectLst/>
                        </a:rPr>
                        <a:t>El </a:t>
                      </a:r>
                      <a:r>
                        <a:rPr lang="es-419" sz="1000" dirty="0" smtClean="0">
                          <a:effectLst/>
                        </a:rPr>
                        <a:t>usuario podrá registrarse</a:t>
                      </a:r>
                      <a:endParaRPr lang="es-419" sz="1000" dirty="0">
                        <a:effectLst/>
                      </a:endParaRPr>
                    </a:p>
                  </a:txBody>
                  <a:tcPr marL="21229" marR="21229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s-CO" sz="1000">
                        <a:effectLst/>
                      </a:endParaRPr>
                    </a:p>
                  </a:txBody>
                  <a:tcPr marL="21229" marR="21229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s-CO" sz="1000" b="1" dirty="0">
                          <a:effectLst/>
                        </a:rPr>
                        <a:t>RI 1.1</a:t>
                      </a:r>
                    </a:p>
                  </a:txBody>
                  <a:tcPr marL="21229" marR="21229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s-419" sz="1000" dirty="0">
                          <a:effectLst/>
                        </a:rPr>
                        <a:t>Es necesario tener nombre, apellido, teléfono, fecha de </a:t>
                      </a:r>
                      <a:r>
                        <a:rPr lang="es-419" sz="1000" dirty="0" smtClean="0">
                          <a:effectLst/>
                        </a:rPr>
                        <a:t>nacimiento ,documento </a:t>
                      </a:r>
                      <a:r>
                        <a:rPr lang="es-419" sz="1000" dirty="0">
                          <a:effectLst/>
                        </a:rPr>
                        <a:t>y correo electrónico .</a:t>
                      </a:r>
                    </a:p>
                  </a:txBody>
                  <a:tcPr marL="21229" marR="21229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3212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s-CO" sz="1000" b="1" dirty="0">
                          <a:effectLst/>
                        </a:rPr>
                        <a:t>RF 1.2</a:t>
                      </a:r>
                    </a:p>
                  </a:txBody>
                  <a:tcPr marL="21229" marR="21229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s-419" sz="1000" dirty="0">
                          <a:effectLst/>
                        </a:rPr>
                        <a:t>El </a:t>
                      </a:r>
                      <a:r>
                        <a:rPr lang="es-419" sz="1000" dirty="0" smtClean="0">
                          <a:effectLst/>
                        </a:rPr>
                        <a:t>usuario podrá modificar</a:t>
                      </a:r>
                      <a:r>
                        <a:rPr lang="es-419" sz="1000" baseline="0" dirty="0" smtClean="0">
                          <a:effectLst/>
                        </a:rPr>
                        <a:t> los datos</a:t>
                      </a:r>
                      <a:r>
                        <a:rPr lang="es-419" sz="1000" dirty="0" smtClean="0">
                          <a:effectLst/>
                        </a:rPr>
                        <a:t>.</a:t>
                      </a:r>
                      <a:endParaRPr lang="es-419" sz="1000" dirty="0">
                        <a:effectLst/>
                      </a:endParaRPr>
                    </a:p>
                  </a:txBody>
                  <a:tcPr marL="21229" marR="21229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s-CO" sz="1000">
                        <a:effectLst/>
                      </a:endParaRPr>
                    </a:p>
                  </a:txBody>
                  <a:tcPr marL="21229" marR="21229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s-CO" sz="1000" b="1">
                          <a:effectLst/>
                        </a:rPr>
                        <a:t>RI 1.2</a:t>
                      </a:r>
                    </a:p>
                  </a:txBody>
                  <a:tcPr marL="21229" marR="21229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s-419" sz="1000" dirty="0">
                          <a:effectLst/>
                        </a:rPr>
                        <a:t>El </a:t>
                      </a:r>
                      <a:r>
                        <a:rPr lang="es-419" sz="1000" dirty="0" smtClean="0">
                          <a:effectLst/>
                        </a:rPr>
                        <a:t>usuario </a:t>
                      </a:r>
                      <a:r>
                        <a:rPr lang="es-419" sz="1000" dirty="0">
                          <a:effectLst/>
                        </a:rPr>
                        <a:t>deberá tener , nombre, teléfono</a:t>
                      </a:r>
                    </a:p>
                  </a:txBody>
                  <a:tcPr marL="21229" marR="21229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3212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s-CO" sz="1000" b="1">
                          <a:effectLst/>
                        </a:rPr>
                        <a:t>RF 1.3</a:t>
                      </a:r>
                    </a:p>
                  </a:txBody>
                  <a:tcPr marL="21229" marR="21229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s-419" sz="1000" dirty="0">
                          <a:effectLst/>
                        </a:rPr>
                        <a:t>El </a:t>
                      </a:r>
                      <a:r>
                        <a:rPr lang="es-419" sz="1000" dirty="0" smtClean="0">
                          <a:effectLst/>
                        </a:rPr>
                        <a:t>usuario podrá</a:t>
                      </a:r>
                      <a:r>
                        <a:rPr lang="es-419" sz="1000" baseline="0" dirty="0" smtClean="0">
                          <a:effectLst/>
                        </a:rPr>
                        <a:t> guardar su </a:t>
                      </a:r>
                      <a:r>
                        <a:rPr lang="es-419" sz="1000" baseline="0" dirty="0" err="1" smtClean="0">
                          <a:effectLst/>
                        </a:rPr>
                        <a:t>informacion</a:t>
                      </a:r>
                      <a:r>
                        <a:rPr lang="es-419" sz="1000" dirty="0" smtClean="0">
                          <a:effectLst/>
                        </a:rPr>
                        <a:t>.</a:t>
                      </a:r>
                      <a:endParaRPr lang="es-419" sz="1000" dirty="0">
                        <a:effectLst/>
                      </a:endParaRPr>
                    </a:p>
                  </a:txBody>
                  <a:tcPr marL="21229" marR="21229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s-CO" sz="1000">
                        <a:effectLst/>
                      </a:endParaRPr>
                    </a:p>
                  </a:txBody>
                  <a:tcPr marL="21229" marR="21229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s-CO" sz="1000" b="1">
                          <a:effectLst/>
                        </a:rPr>
                        <a:t>RI 1.3</a:t>
                      </a:r>
                    </a:p>
                  </a:txBody>
                  <a:tcPr marL="21229" marR="21229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s-ES" sz="1000" dirty="0" smtClean="0">
                          <a:effectLst/>
                        </a:rPr>
                        <a:t>Es necesario estar </a:t>
                      </a:r>
                      <a:r>
                        <a:rPr lang="es-ES" sz="1000" dirty="0" err="1" smtClean="0">
                          <a:effectLst/>
                        </a:rPr>
                        <a:t>resgistrado</a:t>
                      </a:r>
                      <a:endParaRPr lang="es-CO" sz="1000" dirty="0">
                        <a:effectLst/>
                      </a:endParaRPr>
                    </a:p>
                  </a:txBody>
                  <a:tcPr marL="21229" marR="21229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3212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es-CO" sz="1000" b="1">
                          <a:effectLst/>
                        </a:rPr>
                        <a:t>Pagina web</a:t>
                      </a:r>
                    </a:p>
                  </a:txBody>
                  <a:tcPr marL="21229" marR="21229" marT="0" marB="0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s-CO" sz="1000" b="1">
                          <a:effectLst/>
                        </a:rPr>
                        <a:t>RF 1.1</a:t>
                      </a:r>
                    </a:p>
                  </a:txBody>
                  <a:tcPr marL="21229" marR="21229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s-419" sz="1000" dirty="0" smtClean="0">
                          <a:effectLst/>
                        </a:rPr>
                        <a:t>El </a:t>
                      </a:r>
                      <a:r>
                        <a:rPr lang="es-419" sz="1000" dirty="0">
                          <a:effectLst/>
                        </a:rPr>
                        <a:t>usuario puede </a:t>
                      </a:r>
                      <a:r>
                        <a:rPr lang="es-419" sz="1000" dirty="0" smtClean="0">
                          <a:effectLst/>
                        </a:rPr>
                        <a:t>visualizar </a:t>
                      </a:r>
                      <a:r>
                        <a:rPr lang="es-419" sz="1000" dirty="0">
                          <a:effectLst/>
                        </a:rPr>
                        <a:t>la </a:t>
                      </a:r>
                      <a:r>
                        <a:rPr lang="es-419" sz="1000" dirty="0" smtClean="0">
                          <a:effectLst/>
                        </a:rPr>
                        <a:t>información</a:t>
                      </a:r>
                      <a:endParaRPr lang="es-419" sz="1000" dirty="0">
                        <a:effectLst/>
                      </a:endParaRPr>
                    </a:p>
                  </a:txBody>
                  <a:tcPr marL="21229" marR="21229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s-CO" sz="1000">
                        <a:effectLst/>
                      </a:endParaRPr>
                    </a:p>
                  </a:txBody>
                  <a:tcPr marL="21229" marR="21229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s-CO" sz="1000" b="1">
                          <a:effectLst/>
                        </a:rPr>
                        <a:t>RI 1.1</a:t>
                      </a:r>
                    </a:p>
                  </a:txBody>
                  <a:tcPr marL="21229" marR="21229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s-419" sz="1000" dirty="0">
                          <a:effectLst/>
                        </a:rPr>
                        <a:t>debe ser </a:t>
                      </a:r>
                      <a:r>
                        <a:rPr lang="es-419" sz="1000" dirty="0" err="1">
                          <a:effectLst/>
                        </a:rPr>
                        <a:t>logeado</a:t>
                      </a:r>
                      <a:r>
                        <a:rPr lang="es-419" sz="1000" dirty="0">
                          <a:effectLst/>
                        </a:rPr>
                        <a:t> para poder ingresar</a:t>
                      </a:r>
                    </a:p>
                  </a:txBody>
                  <a:tcPr marL="21229" marR="21229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3212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s-CO" sz="1000" b="1">
                          <a:effectLst/>
                        </a:rPr>
                        <a:t>RF 1.2</a:t>
                      </a:r>
                    </a:p>
                  </a:txBody>
                  <a:tcPr marL="21229" marR="21229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s-CO" sz="1000">
                        <a:effectLst/>
                      </a:endParaRPr>
                    </a:p>
                  </a:txBody>
                  <a:tcPr marL="21229" marR="21229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s-CO" sz="1000">
                        <a:effectLst/>
                      </a:endParaRPr>
                    </a:p>
                  </a:txBody>
                  <a:tcPr marL="21229" marR="21229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s-CO" sz="1000" b="1">
                          <a:effectLst/>
                        </a:rPr>
                        <a:t>RI 1.2</a:t>
                      </a:r>
                    </a:p>
                  </a:txBody>
                  <a:tcPr marL="21229" marR="21229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s-CO" sz="1000" dirty="0">
                        <a:effectLst/>
                      </a:endParaRPr>
                    </a:p>
                  </a:txBody>
                  <a:tcPr marL="21229" marR="21229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642783" y="1041400"/>
            <a:ext cx="9144000" cy="2387600"/>
          </a:xfrm>
        </p:spPr>
        <p:txBody>
          <a:bodyPr/>
          <a:lstStyle/>
          <a:p>
            <a:r>
              <a:rPr lang="es-CO" b="0" dirty="0" smtClean="0">
                <a:effectLst/>
              </a:rPr>
              <a:t> </a:t>
            </a:r>
            <a:endParaRPr lang="es-CO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642783" y="1041400"/>
            <a:ext cx="9144000" cy="4984931"/>
          </a:xfrm>
        </p:spPr>
        <p:txBody>
          <a:bodyPr/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Clr>
                <a:srgbClr val="2A99A3"/>
              </a:buClr>
              <a:buSzPts val="4000"/>
            </a:pPr>
            <a:r>
              <a:rPr lang="es-ES" sz="4000" b="1" dirty="0">
                <a:solidFill>
                  <a:srgbClr val="2A99A3"/>
                </a:solidFill>
                <a:latin typeface="Arial Narrow"/>
                <a:ea typeface="Arial Narrow"/>
                <a:cs typeface="Arial Narrow"/>
                <a:sym typeface="Arial Narrow"/>
              </a:rPr>
              <a:t>Modelo relacional de bases de datos</a:t>
            </a:r>
            <a:endParaRPr lang="es-ES" sz="4000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Clr>
                <a:srgbClr val="2A99A3"/>
              </a:buClr>
              <a:buSzPts val="4000"/>
            </a:pPr>
            <a:r>
              <a:rPr lang="es-ES" sz="4000" b="1" dirty="0">
                <a:solidFill>
                  <a:srgbClr val="2A99A3"/>
                </a:solidFill>
                <a:latin typeface="Arial Narrow"/>
                <a:ea typeface="Arial Narrow"/>
                <a:cs typeface="Arial Narrow"/>
                <a:sym typeface="Arial Narrow"/>
              </a:rPr>
              <a:t>Ejemplo:</a:t>
            </a:r>
            <a:endParaRPr lang="es-ES" sz="4000" dirty="0"/>
          </a:p>
          <a:p>
            <a:pPr algn="l"/>
            <a:endParaRPr lang="es-ES" dirty="0" smtClean="0"/>
          </a:p>
          <a:p>
            <a:pPr algn="l"/>
            <a:endParaRPr lang="es-ES" dirty="0" smtClean="0"/>
          </a:p>
          <a:p>
            <a:pPr algn="l"/>
            <a:endParaRPr lang="es-ES" dirty="0" smtClean="0"/>
          </a:p>
          <a:p>
            <a:pPr algn="l"/>
            <a:endParaRPr lang="es-ES" dirty="0"/>
          </a:p>
          <a:p>
            <a:pPr algn="l"/>
            <a:endParaRPr lang="es-ES" dirty="0" smtClean="0"/>
          </a:p>
          <a:p>
            <a:pPr algn="l"/>
            <a:endParaRPr lang="es-ES" dirty="0"/>
          </a:p>
          <a:p>
            <a:pPr algn="l"/>
            <a:r>
              <a:rPr lang="es-ES" dirty="0" smtClean="0"/>
              <a:t>Clave Primaria</a:t>
            </a:r>
          </a:p>
          <a:p>
            <a:pPr algn="l"/>
            <a:endParaRPr lang="es-ES" dirty="0"/>
          </a:p>
          <a:p>
            <a:pPr algn="l"/>
            <a:endParaRPr lang="es-ES" dirty="0" smtClean="0"/>
          </a:p>
          <a:p>
            <a:endParaRPr lang="es-ES" dirty="0"/>
          </a:p>
          <a:p>
            <a:endParaRPr lang="es-CO" dirty="0"/>
          </a:p>
        </p:txBody>
      </p:sp>
      <p:sp>
        <p:nvSpPr>
          <p:cNvPr id="6" name="Rectángulo 5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b="0" dirty="0" smtClean="0">
                <a:effectLst/>
              </a:rPr>
              <a:t> </a:t>
            </a:r>
            <a:endParaRPr lang="es-CO" dirty="0"/>
          </a:p>
        </p:txBody>
      </p:sp>
      <p:graphicFrame>
        <p:nvGraphicFramePr>
          <p:cNvPr id="8" name="Tabla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0320408"/>
              </p:ext>
            </p:extLst>
          </p:nvPr>
        </p:nvGraphicFramePr>
        <p:xfrm>
          <a:off x="5009705" y="3111833"/>
          <a:ext cx="3945217" cy="243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45217"/>
              </a:tblGrid>
              <a:tr h="275447">
                <a:tc>
                  <a:txBody>
                    <a:bodyPr/>
                    <a:lstStyle/>
                    <a:p>
                      <a:r>
                        <a:rPr lang="es-ES" dirty="0" smtClean="0"/>
                        <a:t>USUARIOS</a:t>
                      </a:r>
                    </a:p>
                  </a:txBody>
                  <a:tcPr/>
                </a:tc>
              </a:tr>
              <a:tr h="275447">
                <a:tc>
                  <a:txBody>
                    <a:bodyPr/>
                    <a:lstStyle/>
                    <a:p>
                      <a:r>
                        <a:rPr lang="es-ES" dirty="0" smtClean="0"/>
                        <a:t>Nombres</a:t>
                      </a:r>
                      <a:endParaRPr lang="es-CO" dirty="0"/>
                    </a:p>
                  </a:txBody>
                  <a:tcPr/>
                </a:tc>
              </a:tr>
              <a:tr h="275447">
                <a:tc>
                  <a:txBody>
                    <a:bodyPr/>
                    <a:lstStyle/>
                    <a:p>
                      <a:r>
                        <a:rPr lang="es-ES" dirty="0" smtClean="0"/>
                        <a:t>Apellidos</a:t>
                      </a:r>
                      <a:endParaRPr lang="es-CO" dirty="0"/>
                    </a:p>
                  </a:txBody>
                  <a:tcPr/>
                </a:tc>
              </a:tr>
              <a:tr h="275447">
                <a:tc>
                  <a:txBody>
                    <a:bodyPr/>
                    <a:lstStyle/>
                    <a:p>
                      <a:r>
                        <a:rPr lang="es-ES" dirty="0" smtClean="0"/>
                        <a:t>Email</a:t>
                      </a:r>
                    </a:p>
                  </a:txBody>
                  <a:tcPr/>
                </a:tc>
              </a:tr>
              <a:tr h="275447">
                <a:tc>
                  <a:txBody>
                    <a:bodyPr/>
                    <a:lstStyle/>
                    <a:p>
                      <a:r>
                        <a:rPr lang="es-ES" dirty="0" smtClean="0"/>
                        <a:t>Contraseña</a:t>
                      </a:r>
                      <a:endParaRPr lang="es-CO" dirty="0"/>
                    </a:p>
                  </a:txBody>
                  <a:tcPr/>
                </a:tc>
              </a:tr>
              <a:tr h="275447">
                <a:tc>
                  <a:txBody>
                    <a:bodyPr/>
                    <a:lstStyle/>
                    <a:p>
                      <a:r>
                        <a:rPr lang="es-ES" dirty="0" smtClean="0"/>
                        <a:t>Teléfono</a:t>
                      </a:r>
                      <a:endParaRPr lang="es-CO" dirty="0"/>
                    </a:p>
                  </a:txBody>
                  <a:tcPr/>
                </a:tc>
              </a:tr>
              <a:tr h="275447">
                <a:tc>
                  <a:txBody>
                    <a:bodyPr/>
                    <a:lstStyle/>
                    <a:p>
                      <a:r>
                        <a:rPr lang="es-ES" dirty="0" smtClean="0"/>
                        <a:t>FechaDeNacimiento</a:t>
                      </a:r>
                      <a:endParaRPr lang="es-CO" dirty="0"/>
                    </a:p>
                  </a:txBody>
                  <a:tcPr/>
                </a:tc>
              </a:tr>
              <a:tr h="275447">
                <a:tc>
                  <a:txBody>
                    <a:bodyPr/>
                    <a:lstStyle/>
                    <a:p>
                      <a:r>
                        <a:rPr lang="es-ES" dirty="0" smtClean="0"/>
                        <a:t>Usuario</a:t>
                      </a:r>
                      <a:endParaRPr lang="es-CO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Flecha derecha 8"/>
          <p:cNvSpPr/>
          <p:nvPr/>
        </p:nvSpPr>
        <p:spPr>
          <a:xfrm flipV="1">
            <a:off x="4033244" y="5285318"/>
            <a:ext cx="626075" cy="18947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809649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2"/>
          <p:cNvSpPr txBox="1"/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200934" marR="726172" lvl="0" indent="-226161" algn="l" rtl="0">
              <a:lnSpc>
                <a:spcPct val="109331"/>
              </a:lnSpc>
              <a:spcBef>
                <a:spcPts val="1041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7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200934" marR="726172" lvl="0" indent="-226161" algn="just" rtl="0">
              <a:lnSpc>
                <a:spcPct val="109331"/>
              </a:lnSpc>
              <a:spcBef>
                <a:spcPts val="1041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700" dirty="0">
                <a:solidFill>
                  <a:schemeClr val="dk1"/>
                </a:solidFill>
              </a:rPr>
              <a:t>Nuestras conclusiones en todo el periodo de tiempo haciendo el proyecto fueron:</a:t>
            </a:r>
            <a:endParaRPr sz="1700" dirty="0">
              <a:solidFill>
                <a:schemeClr val="dk1"/>
              </a:solidFill>
            </a:endParaRPr>
          </a:p>
          <a:p>
            <a:pPr marL="1200934" marR="726172" lvl="0" indent="-226161" algn="just" rtl="0">
              <a:lnSpc>
                <a:spcPct val="109331"/>
              </a:lnSpc>
              <a:spcBef>
                <a:spcPts val="1041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700" dirty="0">
                <a:solidFill>
                  <a:schemeClr val="dk1"/>
                </a:solidFill>
              </a:rPr>
              <a:t>-  </a:t>
            </a:r>
            <a:r>
              <a:rPr lang="es-ES" sz="1700" dirty="0" smtClean="0">
                <a:solidFill>
                  <a:schemeClr val="dk1"/>
                </a:solidFill>
              </a:rPr>
              <a:t>Identificamos 9 de </a:t>
            </a:r>
            <a:r>
              <a:rPr lang="es-ES" sz="1700" dirty="0">
                <a:solidFill>
                  <a:schemeClr val="dk1"/>
                </a:solidFill>
              </a:rPr>
              <a:t>los riesgos asociados al desconocimiento de los peligros en Internet gracias a la amplia investigación y consulta realizada. </a:t>
            </a:r>
            <a:endParaRPr sz="1700" dirty="0">
              <a:solidFill>
                <a:schemeClr val="dk1"/>
              </a:solidFill>
            </a:endParaRPr>
          </a:p>
          <a:p>
            <a:pPr marL="1196820" marR="719865" lvl="0" indent="-222046" algn="just" rtl="0">
              <a:lnSpc>
                <a:spcPct val="109331"/>
              </a:lnSpc>
              <a:spcBef>
                <a:spcPts val="1638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700" dirty="0">
                <a:solidFill>
                  <a:schemeClr val="dk1"/>
                </a:solidFill>
              </a:rPr>
              <a:t>- </a:t>
            </a:r>
            <a:r>
              <a:rPr lang="es-ES" sz="1700" dirty="0" smtClean="0">
                <a:solidFill>
                  <a:schemeClr val="dk1"/>
                </a:solidFill>
              </a:rPr>
              <a:t>Desarrollamos </a:t>
            </a:r>
            <a:r>
              <a:rPr lang="es-ES" sz="1700" dirty="0">
                <a:solidFill>
                  <a:schemeClr val="dk1"/>
                </a:solidFill>
              </a:rPr>
              <a:t>la página web llamativa y didáctica  para que los usuarios logren comprender los temas explicados y así obtener un aprendizaje didáctico. </a:t>
            </a:r>
            <a:endParaRPr sz="1700" dirty="0">
              <a:solidFill>
                <a:schemeClr val="dk1"/>
              </a:solidFill>
            </a:endParaRPr>
          </a:p>
          <a:p>
            <a:pPr marL="1196820" marR="732558" lvl="0" indent="-222046" algn="just" rtl="0">
              <a:lnSpc>
                <a:spcPct val="109331"/>
              </a:lnSpc>
              <a:spcBef>
                <a:spcPts val="1638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700" dirty="0">
                <a:solidFill>
                  <a:schemeClr val="dk1"/>
                </a:solidFill>
              </a:rPr>
              <a:t>- </a:t>
            </a:r>
            <a:r>
              <a:rPr lang="es-ES" sz="1700" dirty="0" smtClean="0">
                <a:solidFill>
                  <a:schemeClr val="dk1"/>
                </a:solidFill>
              </a:rPr>
              <a:t>Logramos </a:t>
            </a:r>
            <a:r>
              <a:rPr lang="es-ES" sz="1700" dirty="0">
                <a:solidFill>
                  <a:schemeClr val="dk1"/>
                </a:solidFill>
              </a:rPr>
              <a:t>validar la página web con una serie de pruebas con familiares y otras personas. </a:t>
            </a:r>
            <a:endParaRPr sz="1700" dirty="0">
              <a:solidFill>
                <a:schemeClr val="dk1"/>
              </a:solidFill>
            </a:endParaRPr>
          </a:p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222" name="Google Shape;222;p12"/>
          <p:cNvSpPr txBox="1"/>
          <p:nvPr/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3864"/>
              </a:buClr>
              <a:buSzPts val="3600"/>
              <a:buFont typeface="Arial"/>
              <a:buNone/>
            </a:pPr>
            <a:r>
              <a:rPr lang="es-ES" sz="3600" b="1" i="0" u="none" strike="noStrike" cap="none">
                <a:solidFill>
                  <a:srgbClr val="203864"/>
                </a:solidFill>
                <a:latin typeface="Arial Narrow"/>
                <a:ea typeface="Arial Narrow"/>
                <a:cs typeface="Arial Narrow"/>
                <a:sym typeface="Arial Narrow"/>
              </a:rPr>
              <a:t/>
            </a:r>
            <a:br>
              <a:rPr lang="es-ES" sz="3600" b="1" i="0" u="none" strike="noStrike" cap="none">
                <a:solidFill>
                  <a:srgbClr val="203864"/>
                </a:solidFill>
                <a:latin typeface="Arial Narrow"/>
                <a:ea typeface="Arial Narrow"/>
                <a:cs typeface="Arial Narrow"/>
                <a:sym typeface="Arial Narrow"/>
              </a:rPr>
            </a:br>
            <a:r>
              <a:rPr lang="es-ES" sz="3600" b="1" i="0" u="none" strike="noStrike" cap="none">
                <a:solidFill>
                  <a:srgbClr val="2A99A3"/>
                </a:solidFill>
                <a:latin typeface="Arial Narrow"/>
                <a:ea typeface="Arial Narrow"/>
                <a:cs typeface="Arial Narrow"/>
                <a:sym typeface="Arial Narrow"/>
              </a:rPr>
              <a:t>Conclusiones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3"/>
          <p:cNvSpPr txBox="1"/>
          <p:nvPr/>
        </p:nvSpPr>
        <p:spPr>
          <a:xfrm>
            <a:off x="1543050" y="979488"/>
            <a:ext cx="9236075" cy="70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99A3"/>
              </a:buClr>
              <a:buSzPts val="4000"/>
              <a:buFont typeface="Arial"/>
              <a:buNone/>
            </a:pPr>
            <a:r>
              <a:rPr lang="es-ES" sz="4000" b="1" i="0" u="none" strike="noStrike" cap="none">
                <a:solidFill>
                  <a:srgbClr val="2A99A3"/>
                </a:solidFill>
                <a:latin typeface="Arial Narrow"/>
                <a:ea typeface="Arial Narrow"/>
                <a:cs typeface="Arial Narrow"/>
                <a:sym typeface="Arial Narrow"/>
              </a:rPr>
              <a:t>Referencias. </a:t>
            </a:r>
            <a:endParaRPr sz="4000" b="1" i="0" u="none" strike="noStrike" cap="none">
              <a:solidFill>
                <a:srgbClr val="2F559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" name="Google Shape;228;p13"/>
          <p:cNvSpPr txBox="1"/>
          <p:nvPr/>
        </p:nvSpPr>
        <p:spPr>
          <a:xfrm>
            <a:off x="2049463" y="2303463"/>
            <a:ext cx="8221800" cy="363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lvl="0" indent="-215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•"/>
            </a:pPr>
            <a:r>
              <a:rPr lang="es-ES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Pantallas Amigas. (2006). Ciberbullying. Mensaje publicado en </a:t>
            </a:r>
            <a:r>
              <a:rPr lang="es-ES" sz="13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https://www.pantallasamigas.net/ciberbullying/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lvl="0" indent="-215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•"/>
            </a:pPr>
            <a:r>
              <a:rPr lang="es-ES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GoDaddy. (2017, 25 de enero). ¿Qué es el Phishing y qué tipos existen? Mensaje publicado en </a:t>
            </a:r>
            <a:r>
              <a:rPr lang="es-ES" sz="13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https://es.godaddy.com/blog/que-es-el-phishing-y-que-tipos-existen/#:~:text=%C2%BFQu%C3%A9%20es%20phishing%3F,los%20usuarios%20de%20forma%20fraudulenta.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lvl="0" indent="-215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•"/>
            </a:pPr>
            <a:r>
              <a:rPr lang="es-ES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SlideShare. (2011, 24 de julio). Manual scratch. Mensaje publicado en </a:t>
            </a:r>
            <a:r>
              <a:rPr lang="es-ES" sz="13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5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https://es.slideshare.net/mariapaola1975/manual-scratch-8678551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lvl="0" indent="-215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•"/>
            </a:pPr>
            <a:r>
              <a:rPr lang="es-ES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Gobierno de Canarias. (s.f). CIBERADICCIÓN. Mensaje publicado en </a:t>
            </a:r>
            <a:r>
              <a:rPr lang="es-ES" sz="13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6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http://www3.gobiernodecanarias.org/medusa/ecoescuela/seguridad/riesgos-asociados-al-uso-de-las-tecnologias/ciberadiccion/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lvl="0" indent="-215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•"/>
            </a:pPr>
            <a:r>
              <a:rPr lang="es-ES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Universidad Autónoma de Barcelona. (1999). LOS RIESGOS DE INTERNET. CONSEJOS PARA SU USO SEGURO. HABILIDADES NECESARIAS PARA UTILIZAR INTERNET. Mensaje publicado en </a:t>
            </a:r>
            <a:r>
              <a:rPr lang="es-ES" sz="13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7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http://www.peremarques.net/habilweb2.htm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lvl="0" indent="-215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•"/>
            </a:pPr>
            <a:r>
              <a:rPr lang="es-ES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Platzi. (2019). Elementos importantes de un Videojuego. Mensaje publicado en </a:t>
            </a:r>
            <a:r>
              <a:rPr lang="es-ES" sz="13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8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https://platzi.com/blog/elementos-de-un-videojuego/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lvl="0" indent="-215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•"/>
            </a:pPr>
            <a:r>
              <a:rPr lang="es-ES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GFC Global. (s.f). ¿Qué es la seguridad en internet? Mensaje publicado en </a:t>
            </a:r>
            <a:r>
              <a:rPr lang="es-ES" sz="13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9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https://edu.gcfglobal.org/es/seguridad-en-internet/que-es-la-seguridad-en-internet/1/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300">
              <a:solidFill>
                <a:schemeClr val="dk1"/>
              </a:solidFill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4"/>
          <p:cNvSpPr txBox="1"/>
          <p:nvPr/>
        </p:nvSpPr>
        <p:spPr>
          <a:xfrm>
            <a:off x="1373188" y="4724400"/>
            <a:ext cx="5326062" cy="522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None/>
            </a:pPr>
            <a:r>
              <a:rPr lang="es-ES" sz="2800" b="1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Nombres y Apellidos</a:t>
            </a:r>
            <a:endParaRPr sz="28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p14"/>
          <p:cNvSpPr txBox="1"/>
          <p:nvPr/>
        </p:nvSpPr>
        <p:spPr>
          <a:xfrm>
            <a:off x="1373188" y="5102225"/>
            <a:ext cx="5326062" cy="400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es-ES" sz="20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Dependencia</a:t>
            </a:r>
            <a:endParaRPr sz="20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0449897530_1_0"/>
          <p:cNvSpPr txBox="1"/>
          <p:nvPr/>
        </p:nvSpPr>
        <p:spPr>
          <a:xfrm>
            <a:off x="1495425" y="746125"/>
            <a:ext cx="9429600" cy="12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Font typeface="Arial"/>
              <a:buNone/>
            </a:pPr>
            <a:r>
              <a:rPr lang="es-ES" sz="7200" b="1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Naveguemos Seguros</a:t>
            </a:r>
            <a:endParaRPr sz="72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g10449897530_1_0"/>
          <p:cNvSpPr txBox="1"/>
          <p:nvPr/>
        </p:nvSpPr>
        <p:spPr>
          <a:xfrm>
            <a:off x="1266825" y="1879600"/>
            <a:ext cx="9344100" cy="21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D966"/>
              </a:buClr>
              <a:buSzPts val="3600"/>
              <a:buFont typeface="Arial"/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FFD966"/>
              </a:buClr>
              <a:buSzPts val="3600"/>
              <a:buFont typeface="Arial"/>
              <a:buNone/>
            </a:pPr>
            <a:r>
              <a:rPr lang="es-ES" sz="3600" b="1">
                <a:solidFill>
                  <a:srgbClr val="FFD966"/>
                </a:solidFill>
                <a:latin typeface="Calibri"/>
                <a:ea typeface="Calibri"/>
                <a:cs typeface="Calibri"/>
                <a:sym typeface="Calibri"/>
              </a:rPr>
              <a:t>Santiago Beltrán Cogollo.</a:t>
            </a:r>
            <a:endParaRPr sz="3600" b="1">
              <a:solidFill>
                <a:srgbClr val="FFD9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D966"/>
              </a:buClr>
              <a:buSzPts val="3600"/>
              <a:buFont typeface="Arial"/>
              <a:buNone/>
            </a:pPr>
            <a:r>
              <a:rPr lang="es-ES" sz="3600" b="1" i="0" u="none" strike="noStrike" cap="none">
                <a:solidFill>
                  <a:srgbClr val="FFD966"/>
                </a:solidFill>
                <a:latin typeface="Calibri"/>
                <a:ea typeface="Calibri"/>
                <a:cs typeface="Calibri"/>
                <a:sym typeface="Calibri"/>
              </a:rPr>
              <a:t>Kevin Fernando Palacios Palacios.</a:t>
            </a:r>
            <a:endParaRPr sz="3600" b="1">
              <a:solidFill>
                <a:srgbClr val="FFD9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D966"/>
              </a:buClr>
              <a:buSzPts val="3600"/>
              <a:buFont typeface="Arial"/>
              <a:buNone/>
            </a:pPr>
            <a:r>
              <a:rPr lang="es-ES" sz="3600" b="1" i="0" u="none" strike="noStrike" cap="none">
                <a:solidFill>
                  <a:srgbClr val="FFD966"/>
                </a:solidFill>
                <a:latin typeface="Calibri"/>
                <a:ea typeface="Calibri"/>
                <a:cs typeface="Calibri"/>
                <a:sym typeface="Calibri"/>
              </a:rPr>
              <a:t>Julián Steven Echavarría Lopera.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D966"/>
              </a:buClr>
              <a:buSzPts val="3600"/>
              <a:buFont typeface="Arial"/>
              <a:buNone/>
            </a:pPr>
            <a:endParaRPr/>
          </a:p>
        </p:txBody>
      </p:sp>
      <p:sp>
        <p:nvSpPr>
          <p:cNvPr id="174" name="Google Shape;174;g10449897530_1_0"/>
          <p:cNvSpPr txBox="1"/>
          <p:nvPr/>
        </p:nvSpPr>
        <p:spPr>
          <a:xfrm>
            <a:off x="866775" y="4189413"/>
            <a:ext cx="10144200" cy="20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6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s-ES" sz="2600" b="1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Institución Educativa </a:t>
            </a:r>
            <a:r>
              <a:rPr lang="es-ES" sz="26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Héctor</a:t>
            </a:r>
            <a:r>
              <a:rPr lang="es-ES" sz="2600" b="1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Abad Gómez.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600" b="1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Programa de formación: </a:t>
            </a:r>
            <a:r>
              <a:rPr lang="es-ES" sz="26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Técnico laboral por competencia en desarrollo de software.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600" b="1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Grado: </a:t>
            </a:r>
            <a:r>
              <a:rPr lang="es-ES" sz="26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lang="es-ES" sz="2600" b="1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lang="es-ES" sz="2600" b="1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°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5"/>
          <p:cNvSpPr txBox="1"/>
          <p:nvPr/>
        </p:nvSpPr>
        <p:spPr>
          <a:xfrm>
            <a:off x="1543050" y="979488"/>
            <a:ext cx="9236075" cy="70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99A3"/>
              </a:buClr>
              <a:buSzPts val="4000"/>
              <a:buFont typeface="Arial"/>
              <a:buNone/>
            </a:pPr>
            <a:r>
              <a:rPr lang="es-ES" sz="4000" b="1" i="0" u="none" strike="noStrike" cap="none">
                <a:solidFill>
                  <a:srgbClr val="2A99A3"/>
                </a:solidFill>
                <a:latin typeface="Arial Narrow"/>
                <a:ea typeface="Arial Narrow"/>
                <a:cs typeface="Arial Narrow"/>
                <a:sym typeface="Arial Narrow"/>
              </a:rPr>
              <a:t>Problema o necesidad</a:t>
            </a:r>
            <a:endParaRPr sz="4000" b="1" i="0" u="none" strike="noStrike" cap="none">
              <a:solidFill>
                <a:srgbClr val="2F559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5"/>
          <p:cNvSpPr txBox="1"/>
          <p:nvPr/>
        </p:nvSpPr>
        <p:spPr>
          <a:xfrm>
            <a:off x="1017575" y="1953863"/>
            <a:ext cx="97614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s-ES" sz="1800" dirty="0">
                <a:solidFill>
                  <a:schemeClr val="dk1"/>
                </a:solidFill>
              </a:rPr>
              <a:t>Es el desconocimiento en los jóvenes de la Institución Educativa </a:t>
            </a:r>
            <a:r>
              <a:rPr lang="es-ES" sz="1800" dirty="0" err="1">
                <a:solidFill>
                  <a:schemeClr val="dk1"/>
                </a:solidFill>
              </a:rPr>
              <a:t>Hector</a:t>
            </a:r>
            <a:r>
              <a:rPr lang="es-ES" sz="1800" dirty="0">
                <a:solidFill>
                  <a:schemeClr val="dk1"/>
                </a:solidFill>
              </a:rPr>
              <a:t> Abad Gómez y otras personas con poco conocimiento, los riesgos a los que nos exponemos al navegar en Internet</a:t>
            </a:r>
            <a:r>
              <a:rPr lang="es-ES" sz="1800" dirty="0" smtClean="0">
                <a:solidFill>
                  <a:schemeClr val="dk1"/>
                </a:solidFill>
              </a:rPr>
              <a:t>.</a:t>
            </a:r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endParaRPr sz="1800" dirty="0">
              <a:solidFill>
                <a:schemeClr val="dk1"/>
              </a:solidFill>
            </a:endParaRPr>
          </a:p>
          <a:p>
            <a:pPr marL="457200" marR="730379" lvl="0" indent="-342900" algn="just" rtl="0">
              <a:lnSpc>
                <a:spcPct val="10933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s-ES" sz="1800" dirty="0">
                <a:solidFill>
                  <a:schemeClr val="dk1"/>
                </a:solidFill>
              </a:rPr>
              <a:t>Es invitar a que los jóvenes de los grados inferiores de la Institución </a:t>
            </a:r>
            <a:r>
              <a:rPr lang="es-ES" sz="1800" dirty="0" smtClean="0">
                <a:solidFill>
                  <a:schemeClr val="dk1"/>
                </a:solidFill>
              </a:rPr>
              <a:t>Educativa Héctor </a:t>
            </a:r>
            <a:r>
              <a:rPr lang="es-ES" sz="1800" dirty="0">
                <a:solidFill>
                  <a:schemeClr val="dk1"/>
                </a:solidFill>
              </a:rPr>
              <a:t>Abad Gómez y algunas personas del común que no saben identificar las páginas, anuncios o mensajes engañosos, también, desconocer que se puede correr el riesgo de salir estafado, perder sus datos o ser suplantados. </a:t>
            </a:r>
            <a:endParaRPr sz="1800" dirty="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6"/>
          <p:cNvSpPr txBox="1"/>
          <p:nvPr/>
        </p:nvSpPr>
        <p:spPr>
          <a:xfrm>
            <a:off x="1543050" y="979488"/>
            <a:ext cx="92361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99A3"/>
              </a:buClr>
              <a:buSzPts val="4000"/>
              <a:buFont typeface="Arial"/>
              <a:buNone/>
            </a:pPr>
            <a:r>
              <a:rPr lang="es-ES" sz="4000" b="1" i="0" u="none" strike="noStrike" cap="none">
                <a:solidFill>
                  <a:srgbClr val="2A99A3"/>
                </a:solidFill>
                <a:latin typeface="Arial Narrow"/>
                <a:ea typeface="Arial Narrow"/>
                <a:cs typeface="Arial Narrow"/>
                <a:sym typeface="Arial Narrow"/>
              </a:rPr>
              <a:t>Marco teórico y estado del arte</a:t>
            </a:r>
            <a:endParaRPr sz="4000" b="1" i="0" u="none" strike="noStrike" cap="none">
              <a:solidFill>
                <a:srgbClr val="2F559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p6"/>
          <p:cNvSpPr txBox="1"/>
          <p:nvPr/>
        </p:nvSpPr>
        <p:spPr>
          <a:xfrm>
            <a:off x="2873275" y="3121200"/>
            <a:ext cx="59823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/>
          </a:p>
        </p:txBody>
      </p:sp>
      <p:sp>
        <p:nvSpPr>
          <p:cNvPr id="187" name="Google Shape;187;p6"/>
          <p:cNvSpPr txBox="1"/>
          <p:nvPr/>
        </p:nvSpPr>
        <p:spPr>
          <a:xfrm>
            <a:off x="976900" y="1855125"/>
            <a:ext cx="9739500" cy="472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55600" algn="just" rtl="0">
              <a:lnSpc>
                <a:spcPct val="108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s-ES" sz="1200" b="1">
                <a:solidFill>
                  <a:schemeClr val="dk1"/>
                </a:solidFill>
              </a:rPr>
              <a:t>Ciberseguridad: </a:t>
            </a:r>
            <a:r>
              <a:rPr lang="es-ES" sz="1200">
                <a:solidFill>
                  <a:schemeClr val="dk1"/>
                </a:solidFill>
              </a:rPr>
              <a:t>Es una protección para los archivos de información. En esta se trabaja para evitar todo tipo de amenazas, las cuales ponen en riesgo la información.</a:t>
            </a:r>
            <a:endParaRPr sz="1200">
              <a:solidFill>
                <a:schemeClr val="dk1"/>
              </a:solidFill>
            </a:endParaRPr>
          </a:p>
          <a:p>
            <a:pPr marL="457200" lvl="0" indent="-355600" algn="just" rtl="0">
              <a:lnSpc>
                <a:spcPct val="108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s-ES" sz="1200" b="1">
                <a:solidFill>
                  <a:schemeClr val="dk1"/>
                </a:solidFill>
              </a:rPr>
              <a:t>Phishing: </a:t>
            </a:r>
            <a:r>
              <a:rPr lang="es-ES" sz="1200">
                <a:solidFill>
                  <a:schemeClr val="dk1"/>
                </a:solidFill>
              </a:rPr>
              <a:t>Se refiere a la captación de datos personales realizada de manera ilícita a través de internet. Es una palabra del inglés “fishing” - ‘pesca’, en alusión al objetivo del phishing: pescar datos. El phishing es ejecutado por un “phisher” - 'pescador’.</a:t>
            </a:r>
            <a:endParaRPr sz="1200">
              <a:solidFill>
                <a:schemeClr val="dk1"/>
              </a:solidFill>
            </a:endParaRPr>
          </a:p>
          <a:p>
            <a:pPr marL="457200" lvl="0" indent="-355600" algn="just" rtl="0">
              <a:lnSpc>
                <a:spcPct val="108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s-ES" sz="1200" b="1">
                <a:solidFill>
                  <a:schemeClr val="dk1"/>
                </a:solidFill>
              </a:rPr>
              <a:t>Ciberadicción: </a:t>
            </a:r>
            <a:r>
              <a:rPr lang="es-ES" sz="1200">
                <a:solidFill>
                  <a:schemeClr val="dk1"/>
                </a:solidFill>
              </a:rPr>
              <a:t>Es un término que se refiere a una supuesta patología que supone un uso abusivo de Internet, a través de dispositivos que interfiere con la vida diaria.</a:t>
            </a:r>
            <a:endParaRPr sz="1200">
              <a:solidFill>
                <a:schemeClr val="dk1"/>
              </a:solidFill>
            </a:endParaRPr>
          </a:p>
          <a:p>
            <a:pPr marL="457200" lvl="0" indent="-355600" algn="just" rtl="0">
              <a:lnSpc>
                <a:spcPct val="108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s-ES" sz="1200" b="1">
                <a:solidFill>
                  <a:schemeClr val="dk1"/>
                </a:solidFill>
              </a:rPr>
              <a:t>Datos</a:t>
            </a:r>
            <a:r>
              <a:rPr lang="es-ES" sz="1200">
                <a:solidFill>
                  <a:schemeClr val="dk1"/>
                </a:solidFill>
              </a:rPr>
              <a:t> (informática):  Se conoce como la información que recibe el dispositivo. A través de distintos medios, y que es manipulada mediante algoritmos de programación.</a:t>
            </a:r>
            <a:endParaRPr sz="1200">
              <a:solidFill>
                <a:schemeClr val="dk1"/>
              </a:solidFill>
            </a:endParaRPr>
          </a:p>
          <a:p>
            <a:pPr marL="457200" lvl="0" indent="-355600" algn="just" rtl="0">
              <a:lnSpc>
                <a:spcPct val="108000"/>
              </a:lnSpc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s-ES" sz="1200" b="1">
                <a:solidFill>
                  <a:schemeClr val="dk1"/>
                </a:solidFill>
              </a:rPr>
              <a:t>Ciberadicción: </a:t>
            </a:r>
            <a:r>
              <a:rPr lang="es-ES" sz="1200">
                <a:solidFill>
                  <a:srgbClr val="222222"/>
                </a:solidFill>
                <a:highlight>
                  <a:schemeClr val="lt1"/>
                </a:highlight>
              </a:rPr>
              <a:t>También conocido como trastorno de adicción a internet es un término que se refiere a una supuesta patología que supone un uso abusivo de Internet, a través de diversos dispositivos que interfiere con la vida diaria</a:t>
            </a:r>
            <a:r>
              <a:rPr lang="es-ES" sz="1200">
                <a:solidFill>
                  <a:schemeClr val="dk1"/>
                </a:solidFill>
              </a:rPr>
              <a:t>.</a:t>
            </a:r>
            <a:endParaRPr sz="1200">
              <a:solidFill>
                <a:schemeClr val="dk1"/>
              </a:solidFill>
            </a:endParaRPr>
          </a:p>
          <a:p>
            <a:pPr marL="457200" lvl="0" indent="-355600" algn="l" rtl="0"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s-ES" sz="1200" b="1">
                <a:solidFill>
                  <a:schemeClr val="dk1"/>
                </a:solidFill>
              </a:rPr>
              <a:t>Web: </a:t>
            </a:r>
            <a:r>
              <a:rPr lang="es-ES" sz="1200">
                <a:solidFill>
                  <a:schemeClr val="dk1"/>
                </a:solidFill>
              </a:rPr>
              <a:t>Su significado al español es telaraña o red; es el sistema de gestión o acción de información más popular para transmitir datos a través de internet.</a:t>
            </a:r>
            <a:endParaRPr sz="12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2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s-ES" sz="1200" b="1">
                <a:solidFill>
                  <a:srgbClr val="7F7F7F"/>
                </a:solidFill>
              </a:rPr>
              <a:t>Estado del Arte:</a:t>
            </a:r>
            <a:endParaRPr sz="1200" b="1">
              <a:solidFill>
                <a:schemeClr val="dk1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s-ES" sz="1200" b="1" u="sng">
                <a:solidFill>
                  <a:schemeClr val="dk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Pilar y su Celular: </a:t>
            </a:r>
            <a:r>
              <a:rPr lang="es-ES" sz="1200">
                <a:solidFill>
                  <a:schemeClr val="dk1"/>
                </a:solidFill>
              </a:rPr>
              <a:t>Es una aplicación con una serie de videos y campañas sobre cómo usar correctamente el internet y los dispositivos, también enseña los buenos hábitos, y los peligros del internet.</a:t>
            </a:r>
            <a:endParaRPr sz="1200">
              <a:solidFill>
                <a:schemeClr val="dk1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s-ES" sz="1200" b="1" u="sng">
                <a:solidFill>
                  <a:schemeClr val="dk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Smart PRIVIAL</a:t>
            </a:r>
            <a:r>
              <a:rPr lang="es-ES" sz="1200" b="1">
                <a:solidFill>
                  <a:schemeClr val="dk1"/>
                </a:solidFill>
              </a:rPr>
              <a:t>: </a:t>
            </a:r>
            <a:r>
              <a:rPr lang="es-ES" sz="1200">
                <a:solidFill>
                  <a:schemeClr val="dk1"/>
                </a:solidFill>
              </a:rPr>
              <a:t>Tiene como finalidad la información y la concienciación sobre el manejo de la privacidad y la seguridad en Internet y los teléfonos móviles.</a:t>
            </a:r>
            <a:endParaRPr sz="1200">
              <a:solidFill>
                <a:schemeClr val="dk1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s-ES" sz="1200" b="1" u="sng">
                <a:solidFill>
                  <a:schemeClr val="dk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Robot´s Internet Countdown: </a:t>
            </a:r>
            <a:r>
              <a:rPr lang="es-ES" sz="1200">
                <a:solidFill>
                  <a:schemeClr val="dk1"/>
                </a:solidFill>
              </a:rPr>
              <a:t>Busca concientizar a los más chicos sobre todos los peligros que tiene la Red y que de una forma didáctica aprendan cuál debe ser su comportamiento detrás de las pantallas y aprendan sobre seguridad en Internet.</a:t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7"/>
          <p:cNvSpPr txBox="1"/>
          <p:nvPr/>
        </p:nvSpPr>
        <p:spPr>
          <a:xfrm>
            <a:off x="1543050" y="944563"/>
            <a:ext cx="9236075" cy="70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99A3"/>
              </a:buClr>
              <a:buSzPts val="4000"/>
              <a:buFont typeface="Arial"/>
              <a:buNone/>
            </a:pPr>
            <a:r>
              <a:rPr lang="es-ES" sz="4000" b="1" i="0" u="none" strike="noStrike" cap="none">
                <a:solidFill>
                  <a:srgbClr val="2A99A3"/>
                </a:solidFill>
                <a:latin typeface="Arial Narrow"/>
                <a:ea typeface="Arial Narrow"/>
                <a:cs typeface="Arial Narrow"/>
                <a:sym typeface="Arial Narrow"/>
              </a:rPr>
              <a:t>Objetivos del proyecto</a:t>
            </a:r>
            <a:endParaRPr sz="4000" b="1" i="0" u="none" strike="noStrike" cap="none">
              <a:solidFill>
                <a:srgbClr val="2F559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7"/>
          <p:cNvSpPr txBox="1"/>
          <p:nvPr/>
        </p:nvSpPr>
        <p:spPr>
          <a:xfrm>
            <a:off x="619475" y="1652588"/>
            <a:ext cx="11196600" cy="31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s-ES" sz="1800" b="1" dirty="0">
                <a:solidFill>
                  <a:schemeClr val="dk1"/>
                </a:solidFill>
              </a:rPr>
              <a:t>O</a:t>
            </a:r>
            <a:r>
              <a:rPr lang="es-ES" sz="1800" b="1" i="0" u="none" strike="noStrike" cap="none" dirty="0">
                <a:solidFill>
                  <a:schemeClr val="dk1"/>
                </a:solidFill>
              </a:rPr>
              <a:t>BJETIVO GENERAL </a:t>
            </a:r>
            <a:r>
              <a:rPr lang="es-ES" sz="1800" b="1" dirty="0">
                <a:solidFill>
                  <a:schemeClr val="dk1"/>
                </a:solidFill>
              </a:rPr>
              <a:t>:</a:t>
            </a:r>
            <a:endParaRPr sz="1800" dirty="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s-ES" sz="1600" dirty="0">
                <a:solidFill>
                  <a:srgbClr val="0C0C0C"/>
                </a:solidFill>
              </a:rPr>
              <a:t>Nuestro objetivo general es principalmente desarrollar una página web para que los Jóvenes del grado quinto de la Institución Educativa Héctor Abad Gómez y otras personas principiantes,</a:t>
            </a:r>
            <a:r>
              <a:rPr lang="es-ES" sz="1600" dirty="0">
                <a:solidFill>
                  <a:schemeClr val="dk1"/>
                </a:solidFill>
              </a:rPr>
              <a:t> </a:t>
            </a:r>
            <a:r>
              <a:rPr lang="es-ES" sz="1600" dirty="0">
                <a:solidFill>
                  <a:srgbClr val="0C0C0C"/>
                </a:solidFill>
              </a:rPr>
              <a:t>conozcan los riesgos de la interacción en redes Sociales y otros sitios, a través de acciones de navegación segura en la red.</a:t>
            </a:r>
            <a:endParaRPr sz="1600" dirty="0">
              <a:solidFill>
                <a:srgbClr val="0C0C0C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600" dirty="0">
              <a:solidFill>
                <a:srgbClr val="0C0C0C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s-ES" sz="1800" b="1" dirty="0">
                <a:solidFill>
                  <a:schemeClr val="dk1"/>
                </a:solidFill>
              </a:rPr>
              <a:t>OBJETIVOS ESPECÍFICOS:</a:t>
            </a:r>
            <a:endParaRPr sz="1800" dirty="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600" dirty="0">
              <a:solidFill>
                <a:schemeClr val="dk1"/>
              </a:solidFill>
            </a:endParaRPr>
          </a:p>
          <a:p>
            <a:pPr marL="285750" lvl="0" indent="-260350" algn="just" rtl="0"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600"/>
              <a:buChar char="•"/>
            </a:pPr>
            <a:r>
              <a:rPr lang="es-ES" sz="1600" dirty="0">
                <a:solidFill>
                  <a:srgbClr val="0C0C0C"/>
                </a:solidFill>
              </a:rPr>
              <a:t>Identificar riesgos asociados al desconocimiento de los peligros de Internet.</a:t>
            </a:r>
            <a:endParaRPr sz="1600" dirty="0">
              <a:solidFill>
                <a:schemeClr val="dk1"/>
              </a:solidFill>
            </a:endParaRPr>
          </a:p>
          <a:p>
            <a:pPr marL="285750" lvl="0" indent="-260350" algn="just" rtl="0"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600"/>
              <a:buChar char="•"/>
            </a:pPr>
            <a:r>
              <a:rPr lang="es-ES" sz="1600" dirty="0">
                <a:solidFill>
                  <a:srgbClr val="0C0C0C"/>
                </a:solidFill>
              </a:rPr>
              <a:t>Desarrollar competencias y habilidades de identificación de los riesgos.</a:t>
            </a:r>
            <a:endParaRPr sz="1600" dirty="0">
              <a:solidFill>
                <a:schemeClr val="dk1"/>
              </a:solidFill>
            </a:endParaRPr>
          </a:p>
          <a:p>
            <a:pPr marL="285750" lvl="0" indent="-260350" algn="just" rtl="0"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600"/>
              <a:buChar char="•"/>
            </a:pPr>
            <a:r>
              <a:rPr lang="es-ES" sz="1600" dirty="0">
                <a:solidFill>
                  <a:srgbClr val="0C0C0C"/>
                </a:solidFill>
              </a:rPr>
              <a:t>Validar el videojuego mediante la realización de pruebas.</a:t>
            </a:r>
            <a:endParaRPr sz="1600" dirty="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600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 Narrow"/>
              <a:buNone/>
            </a:pPr>
            <a:endParaRPr sz="1800" i="1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8"/>
          <p:cNvSpPr txBox="1"/>
          <p:nvPr/>
        </p:nvSpPr>
        <p:spPr>
          <a:xfrm>
            <a:off x="1543050" y="979488"/>
            <a:ext cx="9236075" cy="70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99A3"/>
              </a:buClr>
              <a:buSzPts val="4000"/>
              <a:buFont typeface="Arial"/>
              <a:buNone/>
            </a:pPr>
            <a:r>
              <a:rPr lang="es-ES" sz="4000" b="1" i="0" u="none" strike="noStrike" cap="none">
                <a:solidFill>
                  <a:srgbClr val="2A99A3"/>
                </a:solidFill>
                <a:latin typeface="Arial Narrow"/>
                <a:ea typeface="Arial Narrow"/>
                <a:cs typeface="Arial Narrow"/>
                <a:sym typeface="Arial Narrow"/>
              </a:rPr>
              <a:t>Metodología </a:t>
            </a:r>
            <a:endParaRPr sz="4000" b="1" i="0" u="none" strike="noStrike" cap="none">
              <a:solidFill>
                <a:srgbClr val="2F559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p8"/>
          <p:cNvSpPr txBox="1"/>
          <p:nvPr/>
        </p:nvSpPr>
        <p:spPr>
          <a:xfrm>
            <a:off x="838200" y="1952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088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399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  <a:endParaRPr sz="1399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198039" marR="728190" lvl="0" indent="-223266" algn="just" rtl="0">
              <a:lnSpc>
                <a:spcPct val="109331"/>
              </a:lnSpc>
              <a:spcBef>
                <a:spcPts val="1041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200">
                <a:solidFill>
                  <a:schemeClr val="dk1"/>
                </a:solidFill>
              </a:rPr>
              <a:t>-</a:t>
            </a:r>
            <a:r>
              <a:rPr lang="es-ES" sz="1800">
                <a:solidFill>
                  <a:schemeClr val="dk1"/>
                </a:solidFill>
              </a:rPr>
              <a:t> Realizamos el planteamiento de una página web para enseñar a todos los jóvenes  de la I.E. Héctor Abad Gómez acerca de cómo “navegar seguros” en la web. </a:t>
            </a:r>
            <a:endParaRPr sz="1800">
              <a:solidFill>
                <a:schemeClr val="dk1"/>
              </a:solidFill>
            </a:endParaRPr>
          </a:p>
          <a:p>
            <a:pPr marL="1198039" marR="728190" lvl="0" indent="-223266" algn="just" rtl="0">
              <a:lnSpc>
                <a:spcPct val="109331"/>
              </a:lnSpc>
              <a:spcBef>
                <a:spcPts val="1041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800">
                <a:solidFill>
                  <a:schemeClr val="dk1"/>
                </a:solidFill>
              </a:rPr>
              <a:t>- Desarrollamos la página web, a partir de la cognición aprendida en clase. </a:t>
            </a:r>
            <a:endParaRPr sz="1800">
              <a:solidFill>
                <a:schemeClr val="dk1"/>
              </a:solidFill>
            </a:endParaRPr>
          </a:p>
          <a:p>
            <a:pPr marL="1202306" marR="736963" lvl="0" indent="-227533" algn="l" rtl="0">
              <a:lnSpc>
                <a:spcPct val="109331"/>
              </a:lnSpc>
              <a:spcBef>
                <a:spcPts val="1638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800">
                <a:solidFill>
                  <a:schemeClr val="dk1"/>
                </a:solidFill>
              </a:rPr>
              <a:t>- Validamos la página web  mediante un periodo de  pruebas a familiares, profesores y personal capacitado. </a:t>
            </a:r>
            <a:endParaRPr sz="1800">
              <a:solidFill>
                <a:schemeClr val="dk1"/>
              </a:solidFill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9"/>
          <p:cNvSpPr txBox="1"/>
          <p:nvPr/>
        </p:nvSpPr>
        <p:spPr>
          <a:xfrm>
            <a:off x="1543050" y="979488"/>
            <a:ext cx="9236075" cy="70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99A3"/>
              </a:buClr>
              <a:buSzPts val="4000"/>
              <a:buFont typeface="Arial"/>
              <a:buNone/>
            </a:pPr>
            <a:r>
              <a:rPr lang="es-ES" sz="4000" b="1" i="0" u="none" strike="noStrike" cap="none">
                <a:solidFill>
                  <a:srgbClr val="2A99A3"/>
                </a:solidFill>
                <a:latin typeface="Arial Narrow"/>
                <a:ea typeface="Arial Narrow"/>
                <a:cs typeface="Arial Narrow"/>
                <a:sym typeface="Arial Narrow"/>
              </a:rPr>
              <a:t>Resultados y productos esperados </a:t>
            </a:r>
            <a:endParaRPr sz="4000" b="1" i="0" u="none" strike="noStrike" cap="none">
              <a:solidFill>
                <a:srgbClr val="2F559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9"/>
          <p:cNvSpPr txBox="1"/>
          <p:nvPr/>
        </p:nvSpPr>
        <p:spPr>
          <a:xfrm>
            <a:off x="1850825" y="2369650"/>
            <a:ext cx="8056800" cy="34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299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201544" marR="722072" lvl="0" indent="-226771" algn="just" rtl="0">
              <a:lnSpc>
                <a:spcPct val="109331"/>
              </a:lnSpc>
              <a:spcBef>
                <a:spcPts val="1791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800">
                <a:solidFill>
                  <a:schemeClr val="dk1"/>
                </a:solidFill>
              </a:rPr>
              <a:t>- Se espera que el resultado del proyecto sea el diseño de una página web que ayude a los jóvenes de grados inferiores de la Institución Educativa Héctor Abad Gómez a identificar riesgos de navegar en Internet y cómo prevenirlos. </a:t>
            </a:r>
            <a:endParaRPr sz="1800">
              <a:solidFill>
                <a:schemeClr val="dk1"/>
              </a:solidFill>
            </a:endParaRPr>
          </a:p>
          <a:p>
            <a:pPr marL="1196820" marR="733257" lvl="0" indent="-222046" algn="l" rtl="0">
              <a:lnSpc>
                <a:spcPct val="109331"/>
              </a:lnSpc>
              <a:spcBef>
                <a:spcPts val="1638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800">
                <a:solidFill>
                  <a:schemeClr val="dk1"/>
                </a:solidFill>
              </a:rPr>
              <a:t>- Se logró desarrollar una página web  interactiva y que cumple con los objetivos planteados demostrándolo con las pruebas a personas.</a:t>
            </a:r>
            <a:endParaRPr sz="1800">
              <a:solidFill>
                <a:schemeClr val="dk1"/>
              </a:solidFill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_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1026</Words>
  <Application>Microsoft Office PowerPoint</Application>
  <PresentationFormat>Panorámica</PresentationFormat>
  <Paragraphs>120</Paragraphs>
  <Slides>14</Slides>
  <Notes>13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14</vt:i4>
      </vt:variant>
    </vt:vector>
  </HeadingPairs>
  <TitlesOfParts>
    <vt:vector size="21" baseType="lpstr">
      <vt:lpstr>Times New Roman</vt:lpstr>
      <vt:lpstr>Arial Narrow</vt:lpstr>
      <vt:lpstr>Arial</vt:lpstr>
      <vt:lpstr>Roboto</vt:lpstr>
      <vt:lpstr>Calibri</vt:lpstr>
      <vt:lpstr>1_Office Theme</vt:lpstr>
      <vt:lpstr>2_Office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 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Jonathan Ochoa Villegas</dc:creator>
  <cp:lastModifiedBy>mariana chalarca</cp:lastModifiedBy>
  <cp:revision>4</cp:revision>
  <dcterms:created xsi:type="dcterms:W3CDTF">2018-04-11T11:26:00Z</dcterms:created>
  <dcterms:modified xsi:type="dcterms:W3CDTF">2021-11-26T18:31:38Z</dcterms:modified>
</cp:coreProperties>
</file>